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8"/>
  </p:notesMasterIdLst>
  <p:sldIdLst>
    <p:sldId id="256" r:id="rId2"/>
    <p:sldId id="284" r:id="rId3"/>
    <p:sldId id="286" r:id="rId4"/>
    <p:sldId id="285" r:id="rId5"/>
    <p:sldId id="295" r:id="rId6"/>
    <p:sldId id="290" r:id="rId7"/>
    <p:sldId id="291" r:id="rId8"/>
    <p:sldId id="287" r:id="rId9"/>
    <p:sldId id="288" r:id="rId10"/>
    <p:sldId id="289" r:id="rId11"/>
    <p:sldId id="296" r:id="rId12"/>
    <p:sldId id="292" r:id="rId13"/>
    <p:sldId id="297" r:id="rId14"/>
    <p:sldId id="293" r:id="rId15"/>
    <p:sldId id="294" r:id="rId16"/>
    <p:sldId id="278" r:id="rId17"/>
  </p:sldIdLst>
  <p:sldSz cx="9144000" cy="5143500" type="screen16x9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77" autoAdjust="0"/>
  </p:normalViewPr>
  <p:slideViewPr>
    <p:cSldViewPr>
      <p:cViewPr varScale="1">
        <p:scale>
          <a:sx n="124" d="100"/>
          <a:sy n="124" d="100"/>
        </p:scale>
        <p:origin x="-125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9B032-150E-4824-A106-07CD2DAC3050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7C330-DA02-4C0E-ABD6-41E9C010B5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314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C330-DA02-4C0E-ABD6-41E9C010B534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2454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1450"/>
            <a:ext cx="7772400" cy="3428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858000" cy="6858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Rectangle 8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5851"/>
            <a:ext cx="7772400" cy="324088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451"/>
            <a:ext cx="7772400" cy="8001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181101"/>
            <a:ext cx="329184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181101"/>
            <a:ext cx="329184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179576"/>
            <a:ext cx="3291840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694525"/>
            <a:ext cx="3291840" cy="28803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179576"/>
            <a:ext cx="3291840" cy="47982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694525"/>
            <a:ext cx="3291840" cy="28803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00150"/>
            <a:ext cx="5111750" cy="33604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00150"/>
            <a:ext cx="3008313" cy="336042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363474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286250"/>
            <a:ext cx="8153400" cy="342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714750"/>
            <a:ext cx="8153400" cy="5715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1"/>
            <a:ext cx="76200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D17FA3B-C404-4317-B0BC-953931111309}" type="datetimeFigureOut">
              <a:rPr lang="pl-PL" smtClean="0"/>
              <a:t>20.04.2023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91843" y="4368483"/>
            <a:ext cx="986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028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028700"/>
            <a:ext cx="142876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491880" y="0"/>
            <a:ext cx="5508104" cy="402077"/>
          </a:xfrm>
        </p:spPr>
        <p:txBody>
          <a:bodyPr/>
          <a:lstStyle/>
          <a:p>
            <a:r>
              <a:rPr lang="pl-PL" sz="2000" cap="none" dirty="0" smtClean="0"/>
              <a:t>Wprowadzenie do Sztucznej Inteligencji</a:t>
            </a:r>
            <a:endParaRPr lang="pl-PL" sz="2000" cap="none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444208" y="4785996"/>
            <a:ext cx="2537520" cy="357504"/>
          </a:xfrm>
        </p:spPr>
        <p:txBody>
          <a:bodyPr>
            <a:normAutofit fontScale="92500" lnSpcReduction="10000"/>
          </a:bodyPr>
          <a:lstStyle/>
          <a:p>
            <a:r>
              <a:rPr lang="pl-PL" cap="none" dirty="0" smtClean="0"/>
              <a:t>Ćwiczenia </a:t>
            </a:r>
            <a:r>
              <a:rPr lang="pl-PL" cap="none" dirty="0" smtClean="0"/>
              <a:t>23L</a:t>
            </a:r>
            <a:endParaRPr lang="pl-PL" cap="none" dirty="0"/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179512" y="463117"/>
            <a:ext cx="8568952" cy="3428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u="sng" cap="none" dirty="0" smtClean="0"/>
              <a:t>Ćwiczenie nr 5</a:t>
            </a:r>
            <a:r>
              <a:rPr lang="pl-PL" sz="2400" u="sng" dirty="0" smtClean="0"/>
              <a:t>:</a:t>
            </a:r>
          </a:p>
          <a:p>
            <a:r>
              <a:rPr lang="pl-PL" sz="4000" cap="none" dirty="0" smtClean="0"/>
              <a:t>Sieci neuronowe</a:t>
            </a:r>
            <a:endParaRPr lang="pl-PL" sz="4000" cap="none" dirty="0"/>
          </a:p>
        </p:txBody>
      </p:sp>
    </p:spTree>
    <p:extLst>
      <p:ext uri="{BB962C8B-B14F-4D97-AF65-F5344CB8AC3E}">
        <p14:creationId xmlns:p14="http://schemas.microsoft.com/office/powerpoint/2010/main" val="362922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7427168" cy="657011"/>
          </a:xfrm>
        </p:spPr>
        <p:txBody>
          <a:bodyPr>
            <a:normAutofit/>
          </a:bodyPr>
          <a:lstStyle/>
          <a:p>
            <a:r>
              <a:rPr lang="pl-PL" cap="none" dirty="0" smtClean="0"/>
              <a:t>Inne funkcje aktywacji</a:t>
            </a:r>
            <a:endParaRPr lang="pl-PL" cap="none" dirty="0"/>
          </a:p>
        </p:txBody>
      </p:sp>
      <p:pic>
        <p:nvPicPr>
          <p:cNvPr id="6148" name="Picture 4" descr="Activation Functions for Artificial Neural Networks - mlxten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58"/>
          <a:stretch/>
        </p:blipFill>
        <p:spPr bwMode="auto">
          <a:xfrm>
            <a:off x="251520" y="1561381"/>
            <a:ext cx="4320480" cy="22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ctivation Functions for Artificial Neural Networks - mlxten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5"/>
          <a:stretch/>
        </p:blipFill>
        <p:spPr bwMode="auto">
          <a:xfrm>
            <a:off x="4521984" y="1763074"/>
            <a:ext cx="4298488" cy="20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9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512995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Zbiór NIST</a:t>
            </a:r>
            <a:endParaRPr lang="pl-PL" cap="none" dirty="0"/>
          </a:p>
        </p:txBody>
      </p:sp>
      <p:pic>
        <p:nvPicPr>
          <p:cNvPr id="4" name="Picture 2" descr="An example of a completed form from NIST Special Database 1.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3429"/>
            <a:ext cx="3639606" cy="469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IST Handprinted Forms and Charac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15566"/>
            <a:ext cx="4083785" cy="342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585003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Zbiór MNIST</a:t>
            </a:r>
            <a:endParaRPr lang="pl-PL" cap="none" dirty="0"/>
          </a:p>
        </p:txBody>
      </p:sp>
      <p:pic>
        <p:nvPicPr>
          <p:cNvPr id="5" name="Picture 2" descr="Supervised&amp;Unsupervised Techniques on MNIST Dataset | by Muhammet Bolat | 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627534"/>
            <a:ext cx="4230445" cy="42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lassifying handwritten digits – the MNIST database – Shahnewaz Karim's  Portfol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8" y="1085471"/>
            <a:ext cx="2916306" cy="297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585003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Zbiór </a:t>
            </a:r>
            <a:r>
              <a:rPr lang="pl-PL" cap="none" dirty="0" err="1" smtClean="0"/>
              <a:t>Fashion</a:t>
            </a:r>
            <a:r>
              <a:rPr lang="pl-PL" cap="none" dirty="0" smtClean="0"/>
              <a:t>-MNIST</a:t>
            </a:r>
            <a:endParaRPr lang="pl-PL" cap="none" dirty="0"/>
          </a:p>
        </p:txBody>
      </p:sp>
      <p:pic>
        <p:nvPicPr>
          <p:cNvPr id="5" name="Picture 6" descr="Fashion-MNIST Dataset Images with Labels and Description II. LITERATURE... 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7574"/>
            <a:ext cx="483392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yzhak_en on Twitter: &quot;4) and t-sne of resnet50 embedding #fashionmnist  dataset looks much better. There is much cleaner separation of classes, but  some of them are still very mixed, like: T-short, co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t="2575" r="3138" b="1958"/>
          <a:stretch/>
        </p:blipFill>
        <p:spPr bwMode="auto">
          <a:xfrm>
            <a:off x="4810921" y="1195492"/>
            <a:ext cx="4168947" cy="34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18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cap="none" dirty="0" smtClean="0"/>
              <a:t>Ćwiczenie nr 5</a:t>
            </a:r>
            <a:endParaRPr lang="pl-PL" cap="non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79512" y="1307802"/>
            <a:ext cx="3888432" cy="3280172"/>
          </a:xfrm>
        </p:spPr>
        <p:txBody>
          <a:bodyPr>
            <a:normAutofit/>
          </a:bodyPr>
          <a:lstStyle/>
          <a:p>
            <a:r>
              <a:rPr lang="pl-PL" sz="1600" dirty="0" smtClean="0"/>
              <a:t>Klasyfikacja ręcznie pisanych cyfr ze zbioru MNIST</a:t>
            </a:r>
          </a:p>
          <a:p>
            <a:r>
              <a:rPr lang="pl-PL" sz="1200" b="0" dirty="0" smtClean="0"/>
              <a:t>Sprawdzić:</a:t>
            </a:r>
          </a:p>
          <a:p>
            <a:r>
              <a:rPr lang="pl-PL" sz="1200" b="0" dirty="0" smtClean="0"/>
              <a:t>- Wpływ liczby warstw neuronów ukrytych oraz liczby neuronów w warstwie</a:t>
            </a:r>
            <a:br>
              <a:rPr lang="pl-PL" sz="1200" b="0" dirty="0" smtClean="0"/>
            </a:br>
            <a:r>
              <a:rPr lang="pl-PL" sz="1200" b="0" dirty="0" smtClean="0"/>
              <a:t>- Wstępna analiza danych</a:t>
            </a:r>
            <a:br>
              <a:rPr lang="pl-PL" sz="1200" b="0" dirty="0" smtClean="0"/>
            </a:br>
            <a:r>
              <a:rPr lang="pl-PL" sz="1200" b="0" dirty="0" smtClean="0"/>
              <a:t>- Przykładowy wygląd sieci</a:t>
            </a:r>
            <a:br>
              <a:rPr lang="pl-PL" sz="1200" b="0" dirty="0" smtClean="0"/>
            </a:br>
            <a:r>
              <a:rPr lang="pl-PL" sz="1200" b="0" dirty="0" smtClean="0"/>
              <a:t>- Sprawdzić, które przykłady się źle klasyfikują i co może być tego powodem</a:t>
            </a:r>
            <a:br>
              <a:rPr lang="pl-PL" sz="1200" b="0" dirty="0" smtClean="0"/>
            </a:br>
            <a:r>
              <a:rPr lang="pl-PL" sz="1200" b="0" dirty="0" smtClean="0"/>
              <a:t>- Sprawdzić wpływ współczynnika nauki sieci na model</a:t>
            </a:r>
            <a:br>
              <a:rPr lang="pl-PL" sz="1200" b="0" dirty="0" smtClean="0"/>
            </a:br>
            <a:r>
              <a:rPr lang="pl-PL" sz="1600" dirty="0" smtClean="0"/>
              <a:t/>
            </a:r>
            <a:br>
              <a:rPr lang="pl-PL" sz="1600" dirty="0" smtClean="0"/>
            </a:br>
            <a:r>
              <a:rPr lang="pl-PL" sz="1600" dirty="0" smtClean="0"/>
              <a:t>Bonus dla chętnych: </a:t>
            </a:r>
            <a:r>
              <a:rPr lang="pl-PL" sz="1400" b="0" dirty="0" smtClean="0"/>
              <a:t>porównać swoje rozwiązanie z implementacją </a:t>
            </a:r>
            <a:r>
              <a:rPr lang="pl-PL" sz="1400" b="0" dirty="0" err="1" smtClean="0"/>
              <a:t>keras</a:t>
            </a:r>
            <a:r>
              <a:rPr lang="pl-PL" sz="1400" b="0" dirty="0" smtClean="0"/>
              <a:t>/</a:t>
            </a:r>
            <a:r>
              <a:rPr lang="pl-PL" sz="1400" b="0" dirty="0" err="1" smtClean="0"/>
              <a:t>tensorflow</a:t>
            </a:r>
            <a:r>
              <a:rPr lang="pl-PL" sz="1600" dirty="0" smtClean="0"/>
              <a:t/>
            </a:r>
            <a:br>
              <a:rPr lang="pl-PL" sz="1600" dirty="0" smtClean="0"/>
            </a:br>
            <a:endParaRPr lang="pl-PL" sz="1600" dirty="0"/>
          </a:p>
        </p:txBody>
      </p:sp>
      <p:pic>
        <p:nvPicPr>
          <p:cNvPr id="7170" name="Picture 2" descr="neural network digit recognition python - Cheap Online Shopping -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11710"/>
            <a:ext cx="473019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585003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Uwagi</a:t>
            </a:r>
            <a:endParaRPr lang="pl-PL" cap="non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771550"/>
            <a:ext cx="7620000" cy="38230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100" b="0" dirty="0" smtClean="0"/>
              <a:t>Proszę zaznaczyć w raporcie podział obowiązków w zespołach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100" b="0" dirty="0" smtClean="0"/>
              <a:t>Pracę wysyła tylko jedna osoba z zespołu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100" b="0" dirty="0" smtClean="0"/>
              <a:t>Jak losowo inicjalizują Państwo wagi to warto o tym wspomnieć w raporcie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100" b="0" dirty="0" smtClean="0"/>
              <a:t>Warto wykazać macierz pomyłek w raporcie dla 10 klas / cyfr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100" b="0" dirty="0" smtClean="0"/>
              <a:t>Wciąż nie chcę otrzymywać od Państwa zbiorów danych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100" b="0" i="1" dirty="0"/>
              <a:t>delta = </a:t>
            </a:r>
            <a:r>
              <a:rPr lang="pl-PL" sz="1100" b="0" i="1" dirty="0" err="1"/>
              <a:t>b_p</a:t>
            </a:r>
            <a:r>
              <a:rPr lang="pl-PL" sz="1100" b="0" i="1" dirty="0"/>
              <a:t> * </a:t>
            </a:r>
            <a:r>
              <a:rPr lang="pl-PL" sz="1100" b="0" i="1" dirty="0" err="1" smtClean="0"/>
              <a:t>grecka_litera</a:t>
            </a:r>
            <a:endParaRPr lang="pl-PL" sz="1100" b="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100" b="0" dirty="0"/>
              <a:t>"</a:t>
            </a:r>
            <a:r>
              <a:rPr lang="pl-PL" sz="1100" b="0" i="1" dirty="0"/>
              <a:t>Sieci neuronowe wymagają </a:t>
            </a:r>
            <a:r>
              <a:rPr lang="pl-PL" sz="1100" i="1" dirty="0"/>
              <a:t>bardzo dużą</a:t>
            </a:r>
            <a:r>
              <a:rPr lang="pl-PL" sz="1100" b="0" i="1" dirty="0"/>
              <a:t> ilość czasu na naukę (przykładowy model został nauczony w </a:t>
            </a:r>
            <a:r>
              <a:rPr lang="pl-PL" sz="1100" i="1" dirty="0"/>
              <a:t>150 krokach uczących</a:t>
            </a:r>
            <a:r>
              <a:rPr lang="pl-PL" sz="1100" b="0" i="1" dirty="0"/>
              <a:t>, które wymagały </a:t>
            </a:r>
            <a:r>
              <a:rPr lang="pl-PL" sz="1100" i="1" dirty="0"/>
              <a:t>znaczącą</a:t>
            </a:r>
            <a:r>
              <a:rPr lang="pl-PL" sz="1100" b="0" i="1" dirty="0"/>
              <a:t> ilość czasu, a i tak jego efektywność nie jest przyzwoita</a:t>
            </a:r>
            <a:r>
              <a:rPr lang="pl-PL" sz="1100" b="0" i="1" dirty="0" smtClean="0"/>
              <a:t>)</a:t>
            </a:r>
            <a:r>
              <a:rPr lang="pl-PL" sz="1100" b="0" dirty="0" smtClean="0"/>
              <a:t>„ – konkrety, jaki to rząd wielkości. Ile czasu zajmuje czas nauki takiej sieci. Krok uczący nie jest standardową jednostką, więc ma znaczenie czy to 1 sekunda czy 1 godzina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100" b="0" dirty="0" smtClean="0"/>
              <a:t>Proszę unikać ASCII 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1100" b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01576"/>
            <a:ext cx="4272930" cy="187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79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951571"/>
            <a:ext cx="7772400" cy="2648879"/>
          </a:xfrm>
        </p:spPr>
        <p:txBody>
          <a:bodyPr/>
          <a:lstStyle/>
          <a:p>
            <a:r>
              <a:rPr lang="pl-PL" sz="5400" cap="none" dirty="0" smtClean="0"/>
              <a:t>Dziękuję za uwagę</a:t>
            </a:r>
            <a:endParaRPr lang="pl-PL" sz="5400" cap="none" dirty="0"/>
          </a:p>
        </p:txBody>
      </p:sp>
    </p:spTree>
    <p:extLst>
      <p:ext uri="{BB962C8B-B14F-4D97-AF65-F5344CB8AC3E}">
        <p14:creationId xmlns:p14="http://schemas.microsoft.com/office/powerpoint/2010/main" val="400561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512995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Sieci neuronowe</a:t>
            </a:r>
            <a:endParaRPr lang="pl-PL" cap="none" dirty="0"/>
          </a:p>
        </p:txBody>
      </p:sp>
      <p:pic>
        <p:nvPicPr>
          <p:cNvPr id="2050" name="Picture 2" descr="Artificial Intelligence vs. Machine Learning vs. Deep Learning: What&amp;#39;s the  Difference? | Sumo Log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33652"/>
            <a:ext cx="7496572" cy="3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1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585003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Historia</a:t>
            </a:r>
            <a:endParaRPr lang="pl-PL" cap="non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58898"/>
            <a:ext cx="5353762" cy="390378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rostokąt 5"/>
          <p:cNvSpPr/>
          <p:nvPr/>
        </p:nvSpPr>
        <p:spPr>
          <a:xfrm>
            <a:off x="3139699" y="4803998"/>
            <a:ext cx="2457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000" i="1" dirty="0"/>
              <a:t>https://openai.com/blog/ai-and-compute/</a:t>
            </a:r>
          </a:p>
        </p:txBody>
      </p:sp>
    </p:spTree>
    <p:extLst>
      <p:ext uri="{BB962C8B-B14F-4D97-AF65-F5344CB8AC3E}">
        <p14:creationId xmlns:p14="http://schemas.microsoft.com/office/powerpoint/2010/main" val="32770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585003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Rodzaje sieci</a:t>
            </a:r>
            <a:endParaRPr lang="pl-PL" cap="none" dirty="0"/>
          </a:p>
        </p:txBody>
      </p:sp>
      <p:sp>
        <p:nvSpPr>
          <p:cNvPr id="5" name="pole tekstowe 4"/>
          <p:cNvSpPr txBox="1"/>
          <p:nvPr/>
        </p:nvSpPr>
        <p:spPr>
          <a:xfrm>
            <a:off x="784407" y="3400712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1" dirty="0" smtClean="0"/>
              <a:t>Splotowa sieć neuronowa </a:t>
            </a:r>
            <a:r>
              <a:rPr lang="pl-PL" sz="1200" dirty="0" smtClean="0"/>
              <a:t/>
            </a:r>
            <a:br>
              <a:rPr lang="pl-PL" sz="1200" dirty="0" smtClean="0"/>
            </a:br>
            <a:r>
              <a:rPr lang="pl-PL" sz="1200" dirty="0" smtClean="0"/>
              <a:t>(</a:t>
            </a:r>
            <a:r>
              <a:rPr lang="pl-PL" sz="1200" dirty="0" err="1" smtClean="0"/>
              <a:t>convolutional</a:t>
            </a:r>
            <a:r>
              <a:rPr lang="pl-PL" sz="1200" dirty="0" smtClean="0"/>
              <a:t> </a:t>
            </a:r>
            <a:r>
              <a:rPr lang="pl-PL" sz="1200" dirty="0" err="1" smtClean="0"/>
              <a:t>neural</a:t>
            </a:r>
            <a:r>
              <a:rPr lang="pl-PL" sz="1200" dirty="0" smtClean="0"/>
              <a:t> network CNN)</a:t>
            </a:r>
            <a:endParaRPr lang="pl-PL" sz="1200" dirty="0"/>
          </a:p>
        </p:txBody>
      </p:sp>
      <p:pic>
        <p:nvPicPr>
          <p:cNvPr id="3078" name="Picture 6" descr="Convolutional Neural Network Architectures and Variants - DebuggerCaf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9" b="22182"/>
          <a:stretch/>
        </p:blipFill>
        <p:spPr bwMode="auto">
          <a:xfrm>
            <a:off x="187630" y="3862377"/>
            <a:ext cx="3797152" cy="97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nderstanding the Structure of Neural Networks | by savannah logan |  Becoming Human: Artificial Intelligence Magaz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65" y="2479793"/>
            <a:ext cx="1658282" cy="88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/>
          <p:cNvSpPr txBox="1"/>
          <p:nvPr/>
        </p:nvSpPr>
        <p:spPr>
          <a:xfrm>
            <a:off x="867663" y="2053779"/>
            <a:ext cx="2213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1" dirty="0" smtClean="0"/>
              <a:t>Sztuczna sieć neuronowa </a:t>
            </a:r>
            <a:br>
              <a:rPr lang="pl-PL" sz="1200" b="1" dirty="0" smtClean="0"/>
            </a:br>
            <a:r>
              <a:rPr lang="pl-PL" sz="1200" dirty="0" smtClean="0"/>
              <a:t>(</a:t>
            </a:r>
            <a:r>
              <a:rPr lang="pl-PL" sz="1200" dirty="0" err="1" smtClean="0"/>
              <a:t>artificial</a:t>
            </a:r>
            <a:r>
              <a:rPr lang="pl-PL" sz="1200" dirty="0" smtClean="0"/>
              <a:t> </a:t>
            </a:r>
            <a:r>
              <a:rPr lang="pl-PL" sz="1200" dirty="0" err="1" smtClean="0"/>
              <a:t>neural</a:t>
            </a:r>
            <a:r>
              <a:rPr lang="pl-PL" sz="1200" dirty="0" smtClean="0"/>
              <a:t> network ANN)</a:t>
            </a:r>
            <a:endParaRPr lang="pl-PL" sz="1200" dirty="0"/>
          </a:p>
        </p:txBody>
      </p:sp>
      <p:sp>
        <p:nvSpPr>
          <p:cNvPr id="6" name="AutoShape 12" descr="Perce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3086" name="Picture 14" descr="What is a perceptron?. A neural network is an interconnected… | by Gerry  Saporito | Towards Data Scien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67"/>
          <a:stretch/>
        </p:blipFill>
        <p:spPr bwMode="auto">
          <a:xfrm>
            <a:off x="1038369" y="1230139"/>
            <a:ext cx="1872208" cy="7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ole tekstowe 13"/>
          <p:cNvSpPr txBox="1"/>
          <p:nvPr/>
        </p:nvSpPr>
        <p:spPr>
          <a:xfrm>
            <a:off x="1337803" y="967005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1" dirty="0" smtClean="0"/>
              <a:t>Perceptron</a:t>
            </a:r>
            <a:endParaRPr lang="pl-PL" sz="1200" b="1" dirty="0"/>
          </a:p>
        </p:txBody>
      </p:sp>
      <p:pic>
        <p:nvPicPr>
          <p:cNvPr id="3088" name="Picture 16" descr="Korzystanie z predefiniowanych i wstępnie wytrenowanych CNN w PyTor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782" y="346433"/>
            <a:ext cx="4735860" cy="26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ep residual networ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295" y="3008720"/>
            <a:ext cx="3705129" cy="212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512995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Przykłady</a:t>
            </a:r>
            <a:endParaRPr lang="pl-PL" cap="none" dirty="0"/>
          </a:p>
        </p:txBody>
      </p:sp>
      <p:pic>
        <p:nvPicPr>
          <p:cNvPr id="4098" name="Picture 2" descr="Top 30 Generative Adversarial Networks GIFs | Find the best GIF on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853" y="3347382"/>
            <a:ext cx="2808312" cy="15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build your own Neural Network from scratch in Python | by James Loy  | Towards Data Science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47" y="3347382"/>
            <a:ext cx="2617870" cy="15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5220071" y="3028826"/>
            <a:ext cx="3101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 smtClean="0"/>
              <a:t>Generative</a:t>
            </a:r>
            <a:r>
              <a:rPr lang="pl-PL" sz="1400" dirty="0" smtClean="0"/>
              <a:t> </a:t>
            </a:r>
            <a:r>
              <a:rPr lang="pl-PL" sz="1400" dirty="0" err="1" smtClean="0"/>
              <a:t>Adversial</a:t>
            </a:r>
            <a:r>
              <a:rPr lang="pl-PL" sz="1400" dirty="0" smtClean="0"/>
              <a:t> Network (GAN)</a:t>
            </a:r>
            <a:endParaRPr lang="pl-PL" sz="1400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786521" y="2981475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Klasyfikacja</a:t>
            </a:r>
            <a:endParaRPr lang="pl-PL" sz="1400" dirty="0"/>
          </a:p>
        </p:txBody>
      </p:sp>
      <p:pic>
        <p:nvPicPr>
          <p:cNvPr id="9" name="Picture 6" descr="YOLOv2 Vs YOLOv3 Vs Mask RCNN Vs Deeplab Xception GIF | Gfycat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81" y="987574"/>
            <a:ext cx="3289684" cy="185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ole tekstowe 9"/>
          <p:cNvSpPr txBox="1"/>
          <p:nvPr/>
        </p:nvSpPr>
        <p:spPr>
          <a:xfrm>
            <a:off x="5508104" y="62753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Wykrywanie obiektów</a:t>
            </a:r>
            <a:endParaRPr lang="pl-PL" sz="1400" dirty="0"/>
          </a:p>
        </p:txBody>
      </p:sp>
      <p:pic>
        <p:nvPicPr>
          <p:cNvPr id="4102" name="Picture 6" descr="Comixify VFX Platform &amp;amp; Style Transfer used in &amp;quot;The Watch&amp;quot; produced by BBC  America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8" y="974637"/>
            <a:ext cx="3527008" cy="198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ole tekstowe 12"/>
          <p:cNvSpPr txBox="1"/>
          <p:nvPr/>
        </p:nvSpPr>
        <p:spPr>
          <a:xfrm>
            <a:off x="1751382" y="634006"/>
            <a:ext cx="1202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Transfer styli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7900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512995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Budowa sieci</a:t>
            </a:r>
            <a:endParaRPr lang="pl-PL" cap="none" dirty="0"/>
          </a:p>
        </p:txBody>
      </p:sp>
      <p:pic>
        <p:nvPicPr>
          <p:cNvPr id="1026" name="Picture 2" descr="Artificial neural network architecture (ANN i-h 1-h 2-h n-o). | Download 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4"/>
          <a:stretch/>
        </p:blipFill>
        <p:spPr bwMode="auto">
          <a:xfrm>
            <a:off x="899592" y="1203598"/>
            <a:ext cx="6728098" cy="365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115616" y="834266"/>
            <a:ext cx="98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Wejście</a:t>
            </a:r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6516216" y="834266"/>
            <a:ext cx="97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Wyjście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3380514" y="797176"/>
            <a:ext cx="176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Warstwa ukryta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04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8147248" cy="585003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Wsteczna propagacja gradientu</a:t>
            </a:r>
            <a:endParaRPr lang="pl-PL" cap="none" dirty="0"/>
          </a:p>
        </p:txBody>
      </p:sp>
      <p:pic>
        <p:nvPicPr>
          <p:cNvPr id="9220" name="Picture 4" descr="Zrozumienie wstecznej propagacji błędó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3598"/>
            <a:ext cx="4608512" cy="32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5100950" y="1430979"/>
            <a:ext cx="3863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smtClean="0"/>
              <a:t>Propagacja w przód</a:t>
            </a:r>
          </a:p>
          <a:p>
            <a:pPr marL="342900" indent="-342900">
              <a:buAutoNum type="arabicPeriod"/>
            </a:pPr>
            <a:r>
              <a:rPr lang="pl-PL" dirty="0" smtClean="0"/>
              <a:t>Propagacja wsteczna</a:t>
            </a:r>
          </a:p>
          <a:p>
            <a:pPr marL="342900" indent="-342900">
              <a:buAutoNum type="arabicPeriod"/>
            </a:pPr>
            <a:endParaRPr lang="pl-PL" dirty="0"/>
          </a:p>
          <a:p>
            <a:r>
              <a:rPr lang="pl-PL" sz="1400" dirty="0" smtClean="0"/>
              <a:t>Ocena sygnału błędu dla każdej warstwy</a:t>
            </a:r>
          </a:p>
          <a:p>
            <a:r>
              <a:rPr lang="pl-PL" sz="1400" dirty="0" smtClean="0"/>
              <a:t>Wyznaczenie gradientu błędów</a:t>
            </a:r>
          </a:p>
          <a:p>
            <a:r>
              <a:rPr lang="pl-PL" sz="1400" dirty="0" smtClean="0"/>
              <a:t>Aktualizacja parametrów warstwy, </a:t>
            </a:r>
            <a:br>
              <a:rPr lang="pl-PL" sz="1400" dirty="0" smtClean="0"/>
            </a:br>
            <a:r>
              <a:rPr lang="pl-PL" sz="1400" dirty="0" smtClean="0"/>
              <a:t>używając wyznaczonych gradientów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2913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8291264" cy="657011"/>
          </a:xfrm>
        </p:spPr>
        <p:txBody>
          <a:bodyPr/>
          <a:lstStyle/>
          <a:p>
            <a:r>
              <a:rPr lang="pl-PL" cap="none" dirty="0" smtClean="0"/>
              <a:t>Funkcja aktywacji (</a:t>
            </a:r>
            <a:r>
              <a:rPr lang="pl-PL" cap="none" dirty="0" err="1" smtClean="0"/>
              <a:t>sigmoidalna</a:t>
            </a:r>
            <a:r>
              <a:rPr lang="pl-PL" cap="none" dirty="0" smtClean="0"/>
              <a:t>)</a:t>
            </a:r>
            <a:endParaRPr lang="pl-PL" cap="none" dirty="0"/>
          </a:p>
        </p:txBody>
      </p:sp>
      <p:pic>
        <p:nvPicPr>
          <p:cNvPr id="5122" name="Picture 2" descr="Feed-forward neural network with sigmoid activation function: X i (i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15766"/>
            <a:ext cx="4704845" cy="209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gmoid function used as the activation function in the BP neural networks 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31590"/>
            <a:ext cx="5359946" cy="135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1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8075240" cy="585003"/>
          </a:xfrm>
        </p:spPr>
        <p:txBody>
          <a:bodyPr>
            <a:normAutofit fontScale="90000"/>
          </a:bodyPr>
          <a:lstStyle/>
          <a:p>
            <a:r>
              <a:rPr lang="pl-PL" cap="none" dirty="0" smtClean="0"/>
              <a:t>Problem zaniku i eksplozji gradientu</a:t>
            </a:r>
            <a:endParaRPr lang="pl-PL" cap="none" dirty="0"/>
          </a:p>
        </p:txBody>
      </p:sp>
      <p:pic>
        <p:nvPicPr>
          <p:cNvPr id="8194" name="Picture 2" descr="Vanishing Gradient Problem | Data Science and Machine Learning | Kagg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37664" r="18029"/>
          <a:stretch/>
        </p:blipFill>
        <p:spPr bwMode="auto">
          <a:xfrm>
            <a:off x="107504" y="1635646"/>
            <a:ext cx="4318427" cy="269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miro.medium.com/max/2000/1*6A3A_rt4YmumHusvTvVTx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r="7925"/>
          <a:stretch/>
        </p:blipFill>
        <p:spPr bwMode="auto">
          <a:xfrm>
            <a:off x="4887042" y="1419622"/>
            <a:ext cx="3550025" cy="16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5796136" y="1111845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 smtClean="0"/>
              <a:t>Funkcja aktywacji</a:t>
            </a:r>
            <a:endParaRPr lang="pl-PL" sz="1400" b="1" dirty="0"/>
          </a:p>
        </p:txBody>
      </p:sp>
      <p:pic>
        <p:nvPicPr>
          <p:cNvPr id="8198" name="Picture 6" descr="The Exploding and Vanishing Gradients Problem in Time Series | by Barak Or  | Towards Data Scien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t="27750" r="10081" b="13753"/>
          <a:stretch/>
        </p:blipFill>
        <p:spPr bwMode="auto">
          <a:xfrm>
            <a:off x="4887042" y="3270053"/>
            <a:ext cx="3520449" cy="108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odstawowy">
  <a:themeElements>
    <a:clrScheme name="Podstawowy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Podstawowy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odstawowy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1134</TotalTime>
  <Words>171</Words>
  <Application>Microsoft Office PowerPoint</Application>
  <PresentationFormat>Pokaz na ekranie (16:9)</PresentationFormat>
  <Paragraphs>49</Paragraphs>
  <Slides>16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17" baseType="lpstr">
      <vt:lpstr>Podstawowy</vt:lpstr>
      <vt:lpstr>Wprowadzenie do Sztucznej Inteligencji</vt:lpstr>
      <vt:lpstr>Sieci neuronowe</vt:lpstr>
      <vt:lpstr>Historia</vt:lpstr>
      <vt:lpstr>Rodzaje sieci</vt:lpstr>
      <vt:lpstr>Przykłady</vt:lpstr>
      <vt:lpstr>Budowa sieci</vt:lpstr>
      <vt:lpstr>Wsteczna propagacja gradientu</vt:lpstr>
      <vt:lpstr>Funkcja aktywacji (sigmoidalna)</vt:lpstr>
      <vt:lpstr>Problem zaniku i eksplozji gradientu</vt:lpstr>
      <vt:lpstr>Inne funkcje aktywacji</vt:lpstr>
      <vt:lpstr>Zbiór NIST</vt:lpstr>
      <vt:lpstr>Zbiór MNIST</vt:lpstr>
      <vt:lpstr>Zbiór Fashion-MNIST</vt:lpstr>
      <vt:lpstr>Ćwiczenie nr 5</vt:lpstr>
      <vt:lpstr>Uwagi</vt:lpstr>
      <vt:lpstr>Dziękuję za uwagę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WSI Regresja i klasyfikacja</dc:title>
  <dc:creator>user</dc:creator>
  <cp:lastModifiedBy>user</cp:lastModifiedBy>
  <cp:revision>94</cp:revision>
  <dcterms:created xsi:type="dcterms:W3CDTF">2021-09-18T11:19:52Z</dcterms:created>
  <dcterms:modified xsi:type="dcterms:W3CDTF">2023-04-20T20:12:48Z</dcterms:modified>
</cp:coreProperties>
</file>